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8" r:id="rId2"/>
    <p:sldId id="314" r:id="rId3"/>
    <p:sldId id="315" r:id="rId4"/>
    <p:sldId id="316" r:id="rId5"/>
    <p:sldId id="336" r:id="rId6"/>
    <p:sldId id="337" r:id="rId7"/>
    <p:sldId id="338" r:id="rId8"/>
    <p:sldId id="317" r:id="rId9"/>
    <p:sldId id="318" r:id="rId10"/>
    <p:sldId id="319" r:id="rId11"/>
    <p:sldId id="327" r:id="rId12"/>
    <p:sldId id="328" r:id="rId13"/>
    <p:sldId id="329" r:id="rId14"/>
    <p:sldId id="330" r:id="rId15"/>
    <p:sldId id="331" r:id="rId16"/>
    <p:sldId id="321" r:id="rId17"/>
    <p:sldId id="332" r:id="rId18"/>
    <p:sldId id="333" r:id="rId19"/>
    <p:sldId id="334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662406"/>
    <a:srgbClr val="663300"/>
    <a:srgbClr val="AA6D5A"/>
    <a:srgbClr val="993300"/>
    <a:srgbClr val="CFBDB7"/>
    <a:srgbClr val="86432E"/>
    <a:srgbClr val="FF9966"/>
    <a:srgbClr val="CC00FF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17" autoAdjust="0"/>
    <p:restoredTop sz="91552" autoAdjust="0"/>
  </p:normalViewPr>
  <p:slideViewPr>
    <p:cSldViewPr>
      <p:cViewPr varScale="1">
        <p:scale>
          <a:sx n="100" d="100"/>
          <a:sy n="100" d="100"/>
        </p:scale>
        <p:origin x="-3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50E4E1-58A1-47EC-91C0-60557B968CCA}" type="datetimeFigureOut">
              <a:rPr lang="ru-RU" smtClean="0"/>
              <a:pPr/>
              <a:t>28.02.2012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A87B73-CCD5-4D2E-9E96-83C31BEB67E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/>
          <p:cNvSpPr/>
          <p:nvPr userDrawn="1"/>
        </p:nvSpPr>
        <p:spPr>
          <a:xfrm>
            <a:off x="685800" y="1905000"/>
            <a:ext cx="7924800" cy="1981200"/>
          </a:xfrm>
          <a:prstGeom prst="horizontalScroll">
            <a:avLst/>
          </a:prstGeom>
          <a:solidFill>
            <a:srgbClr val="662406">
              <a:alpha val="29020"/>
            </a:srgbClr>
          </a:solidFill>
          <a:ln>
            <a:solidFill>
              <a:srgbClr val="663300">
                <a:alpha val="50196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9AC6D-867C-46B0-A20E-16DE6DC13B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8" name="Рисунок 7" descr="Безимени-1.gif"/>
          <p:cNvPicPr>
            <a:picLocks noChangeAspect="1"/>
          </p:cNvPicPr>
          <p:nvPr userDrawn="1"/>
        </p:nvPicPr>
        <p:blipFill>
          <a:blip r:embed="rId2"/>
          <a:srcRect l="50938" t="45000" r="32187" b="35000"/>
          <a:stretch>
            <a:fillRect/>
          </a:stretch>
        </p:blipFill>
        <p:spPr>
          <a:xfrm>
            <a:off x="7429520" y="1119200"/>
            <a:ext cx="1714480" cy="1523982"/>
          </a:xfrm>
          <a:prstGeom prst="rect">
            <a:avLst/>
          </a:prstGeom>
        </p:spPr>
      </p:pic>
      <p:pic>
        <p:nvPicPr>
          <p:cNvPr id="9" name="Рисунок 8" descr="logotip[1].png"/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1806000">
            <a:off x="7548974" y="1500836"/>
            <a:ext cx="1062207" cy="76199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slow"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60521-CFDC-4B0B-8882-E9032BC15D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7854D-845A-4ACB-87C1-176E473AA6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Горизонтальный свиток 6"/>
          <p:cNvSpPr/>
          <p:nvPr userDrawn="1"/>
        </p:nvSpPr>
        <p:spPr>
          <a:xfrm>
            <a:off x="685800" y="3962400"/>
            <a:ext cx="7924800" cy="1981200"/>
          </a:xfrm>
          <a:prstGeom prst="horizontalScroll">
            <a:avLst/>
          </a:prstGeom>
          <a:solidFill>
            <a:srgbClr val="662406">
              <a:alpha val="29020"/>
            </a:srgbClr>
          </a:solidFill>
          <a:ln>
            <a:solidFill>
              <a:srgbClr val="663300">
                <a:alpha val="50196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Безимени-1.gif"/>
          <p:cNvPicPr>
            <a:picLocks noChangeAspect="1"/>
          </p:cNvPicPr>
          <p:nvPr userDrawn="1"/>
        </p:nvPicPr>
        <p:blipFill>
          <a:blip r:embed="rId2"/>
          <a:srcRect l="50938" t="45000" r="32187" b="35000"/>
          <a:stretch>
            <a:fillRect/>
          </a:stretch>
        </p:blipFill>
        <p:spPr>
          <a:xfrm>
            <a:off x="7563466" y="4881601"/>
            <a:ext cx="1580534" cy="1404919"/>
          </a:xfrm>
          <a:prstGeom prst="rect">
            <a:avLst/>
          </a:prstGeom>
        </p:spPr>
      </p:pic>
      <p:pic>
        <p:nvPicPr>
          <p:cNvPr id="9" name="Рисунок 8" descr="logotip[1].png"/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7827336" y="5262589"/>
            <a:ext cx="931684" cy="7024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slow"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00280E-B917-4050-9E6F-F848EB0DE9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288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514599"/>
            <a:ext cx="4040188" cy="36115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8200" y="18288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599"/>
            <a:ext cx="4041775" cy="36115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9984CE-C044-4503-9DBD-E0591DC37E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2E44FD-D638-4CBB-A4F8-A4670E3F02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46B0BE-D5C8-4EB6-B7EE-9142C44BDB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5" name="Рисунок 4" descr="Безимени-1.gif"/>
          <p:cNvPicPr>
            <a:picLocks noChangeAspect="1"/>
          </p:cNvPicPr>
          <p:nvPr userDrawn="1"/>
        </p:nvPicPr>
        <p:blipFill>
          <a:blip r:embed="rId2"/>
          <a:srcRect l="50938" t="45000" r="32187" b="35000"/>
          <a:stretch>
            <a:fillRect/>
          </a:stretch>
        </p:blipFill>
        <p:spPr>
          <a:xfrm>
            <a:off x="7500958" y="428604"/>
            <a:ext cx="1526987" cy="1357322"/>
          </a:xfrm>
          <a:prstGeom prst="rect">
            <a:avLst/>
          </a:prstGeom>
        </p:spPr>
      </p:pic>
      <p:pic>
        <p:nvPicPr>
          <p:cNvPr id="6" name="Рисунок 5" descr="logotip[1].png"/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7742845" y="714355"/>
            <a:ext cx="900119" cy="678661"/>
          </a:xfrm>
          <a:prstGeom prst="rect">
            <a:avLst/>
          </a:prstGeom>
        </p:spPr>
      </p:pic>
    </p:spTree>
  </p:cSld>
  <p:clrMapOvr>
    <a:masterClrMapping/>
  </p:clrMapOvr>
  <p:transition spd="slow"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Горизонтальный свиток 8"/>
          <p:cNvSpPr/>
          <p:nvPr userDrawn="1"/>
        </p:nvSpPr>
        <p:spPr>
          <a:xfrm>
            <a:off x="381000" y="685800"/>
            <a:ext cx="3124200" cy="838200"/>
          </a:xfrm>
          <a:prstGeom prst="horizontalScroll">
            <a:avLst/>
          </a:prstGeom>
          <a:solidFill>
            <a:srgbClr val="662406">
              <a:alpha val="29020"/>
            </a:srgbClr>
          </a:solidFill>
          <a:ln>
            <a:solidFill>
              <a:srgbClr val="663300">
                <a:alpha val="50196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62D6D-893B-449A-8387-CD487C780B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" name="Рисунок 9" descr="Безимени-1.gif"/>
          <p:cNvPicPr>
            <a:picLocks noChangeAspect="1"/>
          </p:cNvPicPr>
          <p:nvPr userDrawn="1"/>
        </p:nvPicPr>
        <p:blipFill>
          <a:blip r:embed="rId2"/>
          <a:srcRect l="50938" t="45000" r="32187" b="35000"/>
          <a:stretch>
            <a:fillRect/>
          </a:stretch>
        </p:blipFill>
        <p:spPr>
          <a:xfrm>
            <a:off x="3071769" y="1142984"/>
            <a:ext cx="642942" cy="571504"/>
          </a:xfrm>
          <a:prstGeom prst="rect">
            <a:avLst/>
          </a:prstGeom>
        </p:spPr>
      </p:pic>
      <p:pic>
        <p:nvPicPr>
          <p:cNvPr id="11" name="Рисунок 10" descr="logotip[1].png"/>
          <p:cNvPicPr>
            <a:picLocks noChangeAspect="1"/>
          </p:cNvPicPr>
          <p:nvPr userDrawn="1"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3143240" y="1285860"/>
            <a:ext cx="378998" cy="28575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  <p:transition spd="slow"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B04357-3126-4D0B-A81B-142EE616BC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Горизонтальный свиток 7"/>
          <p:cNvSpPr/>
          <p:nvPr userDrawn="1"/>
        </p:nvSpPr>
        <p:spPr>
          <a:xfrm>
            <a:off x="1676400" y="4572000"/>
            <a:ext cx="5715000" cy="990600"/>
          </a:xfrm>
          <a:prstGeom prst="horizontalScroll">
            <a:avLst/>
          </a:prstGeom>
          <a:solidFill>
            <a:srgbClr val="662406">
              <a:alpha val="29020"/>
            </a:srgbClr>
          </a:solidFill>
          <a:ln>
            <a:solidFill>
              <a:srgbClr val="663300">
                <a:alpha val="50196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Безимени-1.gif"/>
          <p:cNvPicPr>
            <a:picLocks noChangeAspect="1"/>
          </p:cNvPicPr>
          <p:nvPr userDrawn="1"/>
        </p:nvPicPr>
        <p:blipFill>
          <a:blip r:embed="rId2"/>
          <a:srcRect l="50938" t="45000" r="32187" b="35000"/>
          <a:stretch>
            <a:fillRect/>
          </a:stretch>
        </p:blipFill>
        <p:spPr>
          <a:xfrm flipH="1">
            <a:off x="500002" y="5072074"/>
            <a:ext cx="1285884" cy="1143008"/>
          </a:xfrm>
          <a:prstGeom prst="rect">
            <a:avLst/>
          </a:prstGeom>
        </p:spPr>
      </p:pic>
      <p:pic>
        <p:nvPicPr>
          <p:cNvPr id="10" name="Рисунок 9" descr="logotip[1].png"/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928662" y="5357826"/>
            <a:ext cx="757995" cy="571504"/>
          </a:xfrm>
          <a:prstGeom prst="rect">
            <a:avLst/>
          </a:prstGeom>
        </p:spPr>
      </p:pic>
    </p:spTree>
  </p:cSld>
  <p:clrMapOvr>
    <a:masterClrMapping/>
  </p:clrMapOvr>
  <p:transition spd="slow"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A6652-5C64-49D1-BB7C-62D709304D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/>
          <p:cNvSpPr/>
          <p:nvPr userDrawn="1"/>
        </p:nvSpPr>
        <p:spPr>
          <a:xfrm rot="5400000">
            <a:off x="5029200" y="2286000"/>
            <a:ext cx="5334000" cy="2438400"/>
          </a:xfrm>
          <a:prstGeom prst="horizontalScroll">
            <a:avLst/>
          </a:prstGeom>
          <a:solidFill>
            <a:srgbClr val="662406">
              <a:alpha val="29020"/>
            </a:srgbClr>
          </a:solidFill>
          <a:ln>
            <a:solidFill>
              <a:srgbClr val="663300">
                <a:alpha val="50196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42B266-8B09-4DF4-B6E9-6E1FD1D244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8" name="Рисунок 7" descr="Безимени-1.gif"/>
          <p:cNvPicPr>
            <a:picLocks noChangeAspect="1"/>
          </p:cNvPicPr>
          <p:nvPr userDrawn="1"/>
        </p:nvPicPr>
        <p:blipFill>
          <a:blip r:embed="rId2"/>
          <a:srcRect l="50938" t="45000" r="32187" b="35000"/>
          <a:stretch>
            <a:fillRect/>
          </a:stretch>
        </p:blipFill>
        <p:spPr>
          <a:xfrm rot="5400000">
            <a:off x="5984888" y="5230822"/>
            <a:ext cx="1571572" cy="1396952"/>
          </a:xfrm>
          <a:prstGeom prst="rect">
            <a:avLst/>
          </a:prstGeom>
        </p:spPr>
      </p:pic>
      <p:pic>
        <p:nvPicPr>
          <p:cNvPr id="9" name="Рисунок 8" descr="logotip[1].png"/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5400000">
            <a:off x="6186438" y="5580060"/>
            <a:ext cx="926400" cy="698476"/>
          </a:xfrm>
          <a:prstGeom prst="rect">
            <a:avLst/>
          </a:prstGeom>
        </p:spPr>
      </p:pic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762000"/>
            <a:ext cx="2057400" cy="53641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slow"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09800"/>
            <a:ext cx="8229600" cy="391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F91E2C4-1C63-4999-A5A5-BC4F2F070A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81000" y="685800"/>
            <a:ext cx="8382000" cy="1447800"/>
          </a:xfrm>
          <a:prstGeom prst="horizontalScroll">
            <a:avLst/>
          </a:prstGeom>
          <a:solidFill>
            <a:srgbClr val="662406">
              <a:alpha val="29020"/>
            </a:srgbClr>
          </a:solidFill>
          <a:ln>
            <a:solidFill>
              <a:srgbClr val="663300">
                <a:alpha val="50196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Безимени-1.gif"/>
          <p:cNvPicPr>
            <a:picLocks noChangeAspect="1"/>
          </p:cNvPicPr>
          <p:nvPr/>
        </p:nvPicPr>
        <p:blipFill>
          <a:blip r:embed="rId14"/>
          <a:srcRect l="50938" t="45000" r="32187" b="35000"/>
          <a:stretch>
            <a:fillRect/>
          </a:stretch>
        </p:blipFill>
        <p:spPr>
          <a:xfrm>
            <a:off x="7858116" y="1500174"/>
            <a:ext cx="1285884" cy="1143008"/>
          </a:xfrm>
          <a:prstGeom prst="rect">
            <a:avLst/>
          </a:prstGeom>
        </p:spPr>
      </p:pic>
      <p:pic>
        <p:nvPicPr>
          <p:cNvPr id="11" name="Рисунок 10" descr="logotip[1].png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8001024" y="1785926"/>
            <a:ext cx="757995" cy="571504"/>
          </a:xfrm>
          <a:prstGeom prst="rect">
            <a:avLst/>
          </a:prstGeom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762000"/>
            <a:ext cx="8229600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msterdam_vp" pitchFamily="82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merican Retro" pitchFamily="66" charset="0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merican Retro" pitchFamily="66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merican Retro" pitchFamily="66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merican Retro" pitchFamily="66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merican Retro" pitchFamily="66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5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2.jpeg"/><Relationship Id="rId7" Type="http://schemas.openxmlformats.org/officeDocument/2006/relationships/image" Target="../media/image3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642918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143116"/>
            <a:ext cx="8029604" cy="1470025"/>
          </a:xfrm>
        </p:spPr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Неделя русского языка и литературы</a:t>
            </a:r>
            <a:b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</a:rPr>
              <a:t>16.01 – 22.01.2012г.</a:t>
            </a:r>
            <a:endParaRPr lang="ru-RU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2976" y="3857628"/>
            <a:ext cx="7215238" cy="1752600"/>
          </a:xfrm>
        </p:spPr>
        <p:txBody>
          <a:bodyPr/>
          <a:lstStyle/>
          <a:p>
            <a:r>
              <a:rPr lang="ru-RU" sz="2400" dirty="0" smtClean="0"/>
              <a:t>к 175-летию со дня гибели А.С.Пушкина </a:t>
            </a:r>
          </a:p>
          <a:p>
            <a:r>
              <a:rPr lang="ru-RU" sz="2400" dirty="0" smtClean="0"/>
              <a:t>29января (10февраля) 1837г.</a:t>
            </a:r>
            <a:endParaRPr lang="ru-RU" sz="2400" dirty="0"/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Неделя русского языка и литературы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sz="1600" b="1" u="sng" dirty="0" smtClean="0"/>
              <a:t>16.01.2012г. </a:t>
            </a:r>
            <a:r>
              <a:rPr lang="ru-RU" sz="1600" dirty="0" smtClean="0"/>
              <a:t>Открытие Недели. 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 </a:t>
            </a:r>
            <a:r>
              <a:rPr lang="ru-RU" sz="1600" b="1" dirty="0" smtClean="0"/>
              <a:t>День Грамотности</a:t>
            </a:r>
            <a:r>
              <a:rPr lang="ru-RU" sz="1600" dirty="0" smtClean="0"/>
              <a:t>. Конкурс «Самый грамотный ученик школы».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В конкурсе приняли участие ученики 5-11кл. Ребята писали диктант о творчестве А.С.Пушкина, самые грамотные, безупречно выполненные работы отмечены Почетными грамотами. </a:t>
            </a:r>
            <a:endParaRPr lang="ru-RU" sz="1600" dirty="0"/>
          </a:p>
        </p:txBody>
      </p:sp>
      <p:pic>
        <p:nvPicPr>
          <p:cNvPr id="5" name="Рисунок 4" descr="C:\Documents and Settings\Admin\Рабочий стол\Неделя ,Фото старые домашние, кабинет, столовая Недели русского языка 2012год январь\P101085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786190"/>
            <a:ext cx="3429024" cy="2357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l="11352" t="9082"/>
          <a:stretch>
            <a:fillRect/>
          </a:stretch>
        </p:blipFill>
        <p:spPr bwMode="auto">
          <a:xfrm>
            <a:off x="857224" y="4000504"/>
            <a:ext cx="2789243" cy="21455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Неделя русского языка и литературы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600" b="1" u="sng" dirty="0" smtClean="0"/>
              <a:t>17.01.2012г. </a:t>
            </a:r>
            <a:r>
              <a:rPr lang="ru-RU" sz="1600" b="1" dirty="0" smtClean="0"/>
              <a:t>День литературных чтений «Это</a:t>
            </a:r>
            <a:r>
              <a:rPr lang="ru-RU" sz="1600" dirty="0" smtClean="0"/>
              <a:t> </a:t>
            </a:r>
            <a:r>
              <a:rPr lang="ru-RU" sz="1600" b="1" dirty="0" smtClean="0"/>
              <a:t>интересно».</a:t>
            </a:r>
            <a:r>
              <a:rPr lang="ru-RU" sz="1600" dirty="0" smtClean="0"/>
              <a:t> </a:t>
            </a:r>
          </a:p>
          <a:p>
            <a:r>
              <a:rPr lang="ru-RU" sz="1600" dirty="0" smtClean="0"/>
              <a:t>Конкурс «Самый читающий ученик школы</a:t>
            </a:r>
            <a:r>
              <a:rPr lang="ru-RU" sz="1600" dirty="0" smtClean="0"/>
              <a:t>». </a:t>
            </a:r>
            <a:r>
              <a:rPr lang="ru-RU" sz="1600" dirty="0" smtClean="0"/>
              <a:t>Викторина по произведениям А.С.Пушкина. Выставка </a:t>
            </a:r>
            <a:r>
              <a:rPr lang="ru-RU" sz="1600" dirty="0" smtClean="0"/>
              <a:t>книг.</a:t>
            </a:r>
            <a:endParaRPr lang="ru-RU" sz="1600" dirty="0" smtClean="0"/>
          </a:p>
          <a:p>
            <a:r>
              <a:rPr lang="ru-RU" sz="1600" dirty="0" smtClean="0"/>
              <a:t> Заведующая библиотекой </a:t>
            </a:r>
            <a:r>
              <a:rPr lang="ru-RU" sz="1600" dirty="0" err="1" smtClean="0"/>
              <a:t>Голушко</a:t>
            </a:r>
            <a:r>
              <a:rPr lang="ru-RU" sz="1600" dirty="0" smtClean="0"/>
              <a:t> Н.М. провела конкурс «Самый читающий ученик школы». Ребята 5-11классов отвечали на вопросы викторины по произведениям А.С.Пушкина. </a:t>
            </a:r>
            <a:endParaRPr lang="ru-RU" sz="1600" dirty="0"/>
          </a:p>
        </p:txBody>
      </p:sp>
      <p:pic>
        <p:nvPicPr>
          <p:cNvPr id="6" name="Рисунок 5" descr="C:\Documents and Settings\Admin\Рабочий стол\Неделя ,Фото старые домашние, кабинет, столовая Недели русского языка 2012год январь\P101085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643314"/>
            <a:ext cx="3171825" cy="220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C:\Documents and Settings\Admin\Рабочий стол\Неделя ,Фото старые домашние, кабинет, столовая Недели русского языка 2012год январь\P101086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4214818"/>
            <a:ext cx="2786082" cy="22955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Неделя русского языка и литературы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09800"/>
            <a:ext cx="5329246" cy="3916363"/>
          </a:xfrm>
        </p:spPr>
        <p:txBody>
          <a:bodyPr/>
          <a:lstStyle/>
          <a:p>
            <a:r>
              <a:rPr lang="ru-RU" sz="1600" b="1" u="sng" dirty="0" smtClean="0"/>
              <a:t>18.01.2012г</a:t>
            </a:r>
            <a:r>
              <a:rPr lang="ru-RU" sz="1600" b="1" dirty="0" smtClean="0"/>
              <a:t>. День выразительного чтения.</a:t>
            </a:r>
            <a:r>
              <a:rPr lang="ru-RU" sz="1600" dirty="0" smtClean="0"/>
              <a:t> Конкурс чтецов    «Мое самое любимое стихотворение А.С.Пушкина».</a:t>
            </a:r>
          </a:p>
          <a:p>
            <a:r>
              <a:rPr lang="ru-RU" sz="1600" dirty="0" smtClean="0"/>
              <a:t>Конкурс выразительного чтения стихотворений А.Пушкина  проходил в кабинете №10.  </a:t>
            </a:r>
          </a:p>
          <a:p>
            <a:r>
              <a:rPr lang="ru-RU" sz="1600" dirty="0" smtClean="0"/>
              <a:t>Подготовка к проведению конкурса, оформление кабинета рисунками учеников.</a:t>
            </a:r>
            <a:endParaRPr lang="ru-RU" sz="1600" dirty="0"/>
          </a:p>
        </p:txBody>
      </p:sp>
      <p:pic>
        <p:nvPicPr>
          <p:cNvPr id="1027" name="Picture 3" descr="C:\Documents and Settings\Admin\Рабочий стол\101_PANA\P101086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3000372"/>
            <a:ext cx="3076422" cy="2490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4357694"/>
            <a:ext cx="2925775" cy="19307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День выразительного чтения стихов А.С.Пушкина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071678"/>
            <a:ext cx="5300678" cy="3348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428728" y="5643578"/>
            <a:ext cx="628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Перед началом конкурса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6" name="Рисунок 5" descr="b45877a43ca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День выразительного чтения стихов А.С.Пушкина</a:t>
            </a:r>
            <a:endParaRPr lang="ru-RU" sz="32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628" y="2714620"/>
            <a:ext cx="3644605" cy="257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500034" y="242886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Кочеткова </a:t>
            </a:r>
            <a:r>
              <a:rPr lang="ru-RU" dirty="0" smtClean="0"/>
              <a:t>С.А</a:t>
            </a:r>
            <a:r>
              <a:rPr lang="ru-RU" dirty="0" smtClean="0"/>
              <a:t>., учитель русского языка и литературы,  </a:t>
            </a:r>
            <a:r>
              <a:rPr lang="ru-RU" dirty="0" smtClean="0"/>
              <a:t>рассказала об интересных страницах биографии великого поэта. Электронная презентация украсила рассказ учителя и привлекла внимание ребят. </a:t>
            </a: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442913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Конкурс любимых стихотворений </a:t>
            </a:r>
            <a:r>
              <a:rPr lang="ru-RU" dirty="0" smtClean="0"/>
              <a:t>А.С. </a:t>
            </a:r>
            <a:r>
              <a:rPr lang="ru-RU" dirty="0" smtClean="0"/>
              <a:t>Пушкина  оценивало жюри в составе: зам. </a:t>
            </a:r>
            <a:r>
              <a:rPr lang="ru-RU" dirty="0" err="1" smtClean="0"/>
              <a:t>дирекора</a:t>
            </a:r>
            <a:r>
              <a:rPr lang="ru-RU" dirty="0" smtClean="0"/>
              <a:t> по УВР - Фирсенко Е.А., педагога-организатора – </a:t>
            </a:r>
            <a:r>
              <a:rPr lang="ru-RU" dirty="0" err="1" smtClean="0"/>
              <a:t>Безлаковской</a:t>
            </a:r>
            <a:r>
              <a:rPr lang="ru-RU" dirty="0" smtClean="0"/>
              <a:t> Е.А., учителя ИЗО – </a:t>
            </a:r>
            <a:r>
              <a:rPr lang="ru-RU" dirty="0" err="1" smtClean="0"/>
              <a:t>Сенченковой</a:t>
            </a:r>
            <a:r>
              <a:rPr lang="ru-RU" dirty="0" smtClean="0"/>
              <a:t> Н.М.</a:t>
            </a:r>
            <a:endParaRPr lang="ru-RU" dirty="0" smtClean="0"/>
          </a:p>
        </p:txBody>
      </p:sp>
      <p:pic>
        <p:nvPicPr>
          <p:cNvPr id="6" name="Рисунок 5" descr="b45877a43ca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День выразительного чтения стихов А.С.Пушкина</a:t>
            </a:r>
            <a:endParaRPr lang="ru-RU" sz="32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071678"/>
            <a:ext cx="2724495" cy="17613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2786058"/>
            <a:ext cx="2071702" cy="21935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3500438"/>
            <a:ext cx="1859285" cy="21653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 descr="b45877a43ca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6715140" y="4714884"/>
            <a:ext cx="1928826" cy="15716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Скругленный прямоугольник 8"/>
          <p:cNvSpPr/>
          <p:nvPr/>
        </p:nvSpPr>
        <p:spPr>
          <a:xfrm>
            <a:off x="1142976" y="4000504"/>
            <a:ext cx="2143140" cy="25003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214414" y="4286256"/>
            <a:ext cx="2071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1200" dirty="0" err="1" smtClean="0"/>
              <a:t>Панышева</a:t>
            </a:r>
            <a:r>
              <a:rPr lang="ru-RU" sz="1200" dirty="0" smtClean="0"/>
              <a:t> Арина,              8 «б» класс</a:t>
            </a:r>
          </a:p>
          <a:p>
            <a:pPr marL="342900" indent="-342900">
              <a:buAutoNum type="arabicPeriod"/>
            </a:pPr>
            <a:r>
              <a:rPr lang="ru-RU" sz="1200" dirty="0" smtClean="0"/>
              <a:t>Тимофеева Анна, </a:t>
            </a:r>
          </a:p>
          <a:p>
            <a:pPr marL="342900" indent="-342900"/>
            <a:r>
              <a:rPr lang="ru-RU" sz="1200" dirty="0" smtClean="0"/>
              <a:t> </a:t>
            </a:r>
            <a:r>
              <a:rPr lang="ru-RU" sz="1200" dirty="0" smtClean="0"/>
              <a:t>        5 «б» класс</a:t>
            </a:r>
          </a:p>
          <a:p>
            <a:pPr marL="342900" indent="-342900"/>
            <a:r>
              <a:rPr lang="ru-RU" sz="1200" dirty="0" smtClean="0"/>
              <a:t>3.      Телепнева Виктория,                      7 «а» класс</a:t>
            </a:r>
          </a:p>
          <a:p>
            <a:pPr marL="342900" indent="-342900"/>
            <a:r>
              <a:rPr lang="ru-RU" sz="1200" dirty="0" smtClean="0"/>
              <a:t>4.      </a:t>
            </a:r>
            <a:r>
              <a:rPr lang="ru-RU" sz="1200" dirty="0" err="1" smtClean="0"/>
              <a:t>Дранкович</a:t>
            </a:r>
            <a:r>
              <a:rPr lang="ru-RU" sz="1200" dirty="0" smtClean="0"/>
              <a:t> Алина,          5 «а» класс</a:t>
            </a:r>
            <a:endParaRPr lang="ru-RU" sz="1200" dirty="0"/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</a:rPr>
              <a:t>Мое любимое стихотворение А.С.Пушкина</a:t>
            </a:r>
            <a:endParaRPr lang="ru-RU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Рисунок 4" descr="C:\Documents and Settings\Admin\Рабочий стол\Неделя ,Фото старые домашние, кабинет, столовая Недели русского языка 2012год январь\P101088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143116"/>
            <a:ext cx="2679065" cy="1876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C:\Documents and Settings\Admin\Рабочий стол\Неделя ,Фото старые домашние, кабинет, столовая Недели русского языка 2012год январь\P101088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2214554"/>
            <a:ext cx="2905125" cy="182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Documents and Settings\Admin\Рабочий стол\Неделя ,Фото старые домашние, кабинет, столовая Недели русского языка 2012год январь\P1010878.JPG"/>
          <p:cNvPicPr/>
          <p:nvPr/>
        </p:nvPicPr>
        <p:blipFill>
          <a:blip r:embed="rId5"/>
          <a:srcRect l="14436" r="19569"/>
          <a:stretch>
            <a:fillRect/>
          </a:stretch>
        </p:blipFill>
        <p:spPr bwMode="auto">
          <a:xfrm>
            <a:off x="2786050" y="3786190"/>
            <a:ext cx="2286016" cy="2114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428596" y="3929066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/>
              <a:t>Немцева</a:t>
            </a:r>
            <a:r>
              <a:rPr lang="ru-RU" sz="1400" dirty="0" smtClean="0"/>
              <a:t> Кристина, 10класс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5715008" y="4071942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Пекшева Юлия и Мешков Виктор, 9класс</a:t>
            </a:r>
            <a:endParaRPr lang="ru-RU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2571736" y="5857892"/>
            <a:ext cx="29289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Торопова Алена, 7 «б» класс</a:t>
            </a:r>
            <a:endParaRPr lang="ru-RU" sz="1400" dirty="0"/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Неделя русского языка и литературы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600" b="1" u="sng" dirty="0" smtClean="0"/>
              <a:t>18.01.2012г. </a:t>
            </a:r>
            <a:r>
              <a:rPr lang="ru-RU" sz="1600" b="1" dirty="0" smtClean="0"/>
              <a:t>День творческих работ.</a:t>
            </a:r>
            <a:r>
              <a:rPr lang="ru-RU" sz="1600" dirty="0" smtClean="0"/>
              <a:t> Конкурс иллюстраций по произведениям А.С.Пушкина.</a:t>
            </a:r>
          </a:p>
          <a:p>
            <a:r>
              <a:rPr lang="ru-RU" sz="1600" dirty="0" smtClean="0"/>
              <a:t>В конкурсе приняли участие ученики 5-11классов. Ребята рисовали иллюстрации к произведениям А.С.Пушкина на листах формата А-3. Всего было  представлено   22 рисунка. Жюри отметили мастерство детей, красочность работ, собственное видение персонажей из разных произведений А.С.Пушкина, творческий подход к делу. Работы выполнены красками, цветными карандашами, гуашью, есть графические рисунки.  Общее впечатление от выставки иллюстраций: Красиво! Здорово! Празднично! Талантливо!  </a:t>
            </a:r>
            <a:endParaRPr lang="ru-RU" sz="1600" dirty="0"/>
          </a:p>
        </p:txBody>
      </p:sp>
      <p:pic>
        <p:nvPicPr>
          <p:cNvPr id="11" name="Рисунок 10" descr="C:\Documents and Settings\Admin\Рабочий стол\Неделя ,Фото старые домашние, кабинет, столовая Недели русского языка 2012год январь\P1010865.JPG"/>
          <p:cNvPicPr/>
          <p:nvPr/>
        </p:nvPicPr>
        <p:blipFill>
          <a:blip r:embed="rId3"/>
          <a:srcRect t="14815" b="3704"/>
          <a:stretch>
            <a:fillRect/>
          </a:stretch>
        </p:blipFill>
        <p:spPr bwMode="auto">
          <a:xfrm>
            <a:off x="2500298" y="4786322"/>
            <a:ext cx="450059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Неделя русского языка и литературы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09800"/>
            <a:ext cx="7829576" cy="3916363"/>
          </a:xfrm>
        </p:spPr>
        <p:txBody>
          <a:bodyPr/>
          <a:lstStyle/>
          <a:p>
            <a:r>
              <a:rPr lang="ru-RU" sz="1600" b="1" dirty="0" smtClean="0"/>
              <a:t>Литературный вечер «И мир идет тебе навстречу…»</a:t>
            </a:r>
            <a:r>
              <a:rPr lang="ru-RU" sz="1600" dirty="0" smtClean="0"/>
              <a:t>, посвященный памяти  А.С.Пушкина с участием  школ севера Тайшетского района.</a:t>
            </a:r>
          </a:p>
          <a:p>
            <a:r>
              <a:rPr lang="ru-RU" sz="1600" b="1" dirty="0" smtClean="0"/>
              <a:t>Цели и задачи:</a:t>
            </a:r>
            <a:endParaRPr lang="ru-RU" sz="1600" dirty="0" smtClean="0"/>
          </a:p>
          <a:p>
            <a:pPr lvl="0"/>
            <a:r>
              <a:rPr lang="ru-RU" sz="1600" dirty="0" smtClean="0"/>
              <a:t>развитие мотивации школьников для глубокого изучения творческого наследия великого поэта;</a:t>
            </a:r>
          </a:p>
          <a:p>
            <a:pPr lvl="0"/>
            <a:r>
              <a:rPr lang="ru-RU" sz="1600" dirty="0" smtClean="0"/>
              <a:t>воспитание любви к русской литературе через приобщение к творчеству А.С.Пушкина;</a:t>
            </a:r>
          </a:p>
          <a:p>
            <a:pPr lvl="0"/>
            <a:r>
              <a:rPr lang="ru-RU" sz="1600" dirty="0" smtClean="0"/>
              <a:t>развитие творческого потенциала учащихся;</a:t>
            </a:r>
          </a:p>
          <a:p>
            <a:pPr lvl="0"/>
            <a:r>
              <a:rPr lang="ru-RU" sz="1600" dirty="0" smtClean="0"/>
              <a:t> формирование  коммуникативных компетенций.</a:t>
            </a:r>
          </a:p>
          <a:p>
            <a:endParaRPr lang="ru-RU" sz="1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4000504"/>
            <a:ext cx="2805098" cy="21038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 l="7371" t="4914" r="4176"/>
          <a:stretch>
            <a:fillRect/>
          </a:stretch>
        </p:blipFill>
        <p:spPr bwMode="auto">
          <a:xfrm>
            <a:off x="3286116" y="4786322"/>
            <a:ext cx="2037939" cy="1643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5143512"/>
            <a:ext cx="1643074" cy="1453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Литературный вечер 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«И мир идет к тебе навстречу…»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09801"/>
            <a:ext cx="8229600" cy="1647828"/>
          </a:xfrm>
        </p:spPr>
        <p:txBody>
          <a:bodyPr/>
          <a:lstStyle/>
          <a:p>
            <a:r>
              <a:rPr lang="ru-RU" sz="1800" dirty="0" smtClean="0"/>
              <a:t>Литературный вечер «</a:t>
            </a:r>
            <a:r>
              <a:rPr lang="ru-RU" sz="1800" b="1" dirty="0" smtClean="0"/>
              <a:t>И мир идет к тебе навстречу…» </a:t>
            </a:r>
            <a:r>
              <a:rPr lang="ru-RU" sz="1800" dirty="0" smtClean="0"/>
              <a:t>начался с рассказа о великом поэте. Ученики старших классов выступили в роли ведущих, приняли участие в инсценировках по произведениям А.С.Пушкина, выразительно прочли его стихи и исполнили романсы.</a:t>
            </a:r>
            <a:endParaRPr lang="ru-RU" sz="18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 l="7407" t="5791" b="4443"/>
          <a:stretch>
            <a:fillRect/>
          </a:stretch>
        </p:blipFill>
        <p:spPr bwMode="auto">
          <a:xfrm>
            <a:off x="1000100" y="4000504"/>
            <a:ext cx="1785950" cy="22997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/>
          <a:srcRect l="3095" t="4127" r="4056"/>
          <a:stretch>
            <a:fillRect/>
          </a:stretch>
        </p:blipFill>
        <p:spPr bwMode="auto">
          <a:xfrm>
            <a:off x="3428992" y="3643314"/>
            <a:ext cx="2788859" cy="2159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/>
          <a:srcRect r="7499"/>
          <a:stretch>
            <a:fillRect/>
          </a:stretch>
        </p:blipFill>
        <p:spPr bwMode="auto">
          <a:xfrm>
            <a:off x="6929454" y="4071942"/>
            <a:ext cx="1811889" cy="23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Литературный вечер 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«И мир идет к тебе навстречу…»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 smtClean="0"/>
              <a:t>В проведении литературного вечера приняли участие школы севера Тайшетского района: </a:t>
            </a:r>
            <a:r>
              <a:rPr lang="ru-RU" sz="2000" dirty="0" err="1" smtClean="0"/>
              <a:t>Тамтачетская</a:t>
            </a:r>
            <a:r>
              <a:rPr lang="ru-RU" sz="2000" dirty="0" smtClean="0"/>
              <a:t>, </a:t>
            </a:r>
            <a:r>
              <a:rPr lang="ru-RU" sz="2000" dirty="0" err="1" smtClean="0"/>
              <a:t>Шелаевская</a:t>
            </a:r>
            <a:r>
              <a:rPr lang="ru-RU" sz="2000" dirty="0" smtClean="0"/>
              <a:t>, </a:t>
            </a:r>
            <a:r>
              <a:rPr lang="ru-RU" sz="2000" dirty="0" err="1" smtClean="0"/>
              <a:t>Пейская</a:t>
            </a:r>
            <a:r>
              <a:rPr lang="ru-RU" sz="2000" dirty="0" smtClean="0"/>
              <a:t>, Новобирюсинская. Ребята из разных школ выразительно читали любимые стихотворения А.С.Пушкина, украшая исполнение стихов красочными презентациями, элементами театрализации, музыкой.</a:t>
            </a:r>
            <a:endParaRPr lang="ru-RU" sz="2000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/>
          <a:srcRect l="3724" r="3183"/>
          <a:stretch>
            <a:fillRect/>
          </a:stretch>
        </p:blipFill>
        <p:spPr bwMode="auto">
          <a:xfrm>
            <a:off x="6666082" y="3786190"/>
            <a:ext cx="1906446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 l="9792" r="15132"/>
          <a:stretch>
            <a:fillRect/>
          </a:stretch>
        </p:blipFill>
        <p:spPr bwMode="auto">
          <a:xfrm>
            <a:off x="857223" y="4286256"/>
            <a:ext cx="2005343" cy="2214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16" y="4214818"/>
            <a:ext cx="3019412" cy="22645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2605" r="14919" b="20458"/>
          <a:stretch>
            <a:fillRect/>
          </a:stretch>
        </p:blipFill>
        <p:spPr bwMode="auto">
          <a:xfrm>
            <a:off x="3000364" y="2071678"/>
            <a:ext cx="1643074" cy="19288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4214818"/>
            <a:ext cx="1598330" cy="22145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Пятно 2 11"/>
          <p:cNvSpPr/>
          <p:nvPr/>
        </p:nvSpPr>
        <p:spPr>
          <a:xfrm>
            <a:off x="-142908" y="1785926"/>
            <a:ext cx="3500462" cy="285752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Литературный вечер 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«И мир идет к тебе навстречу…»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/>
          <a:srcRect l="10538" t="5525" r="5162" b="17126"/>
          <a:stretch>
            <a:fillRect/>
          </a:stretch>
        </p:blipFill>
        <p:spPr bwMode="auto">
          <a:xfrm>
            <a:off x="4857752" y="4572008"/>
            <a:ext cx="1714512" cy="2000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6"/>
          <a:srcRect l="3580" r="10502"/>
          <a:stretch>
            <a:fillRect/>
          </a:stretch>
        </p:blipFill>
        <p:spPr bwMode="auto">
          <a:xfrm>
            <a:off x="6929454" y="3143248"/>
            <a:ext cx="1876110" cy="2488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29190" y="2143116"/>
            <a:ext cx="1929640" cy="21231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488" y="4429132"/>
            <a:ext cx="1580343" cy="2159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285720" y="2786058"/>
            <a:ext cx="24288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Каждый участник конкурса </a:t>
            </a:r>
            <a:r>
              <a:rPr lang="ru-RU" dirty="0" smtClean="0"/>
              <a:t>стремился </a:t>
            </a:r>
            <a:r>
              <a:rPr lang="ru-RU" dirty="0" smtClean="0"/>
              <a:t>к успеху, к победе!</a:t>
            </a:r>
            <a:endParaRPr lang="ru-RU" dirty="0"/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Литературный вечер 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«И мир идет к тебе навстречу…»</a:t>
            </a:r>
            <a:endParaRPr lang="ru-RU" sz="3200" dirty="0"/>
          </a:p>
        </p:txBody>
      </p:sp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pic>
        <p:nvPicPr>
          <p:cNvPr id="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14546" y="2000240"/>
            <a:ext cx="4376734" cy="3282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928662" y="5357826"/>
            <a:ext cx="7215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Строгое, но справедливое жюри, работало сосредоточенно и внимательно. Зрители всей душой откликались на творчество и поддерживали участников конкурса. В Актовом зале школы  не было ни одного свободного места. </a:t>
            </a:r>
            <a:endParaRPr lang="ru-RU" dirty="0"/>
          </a:p>
        </p:txBody>
      </p:sp>
      <p:sp>
        <p:nvSpPr>
          <p:cNvPr id="8" name="Стрелка углом 7"/>
          <p:cNvSpPr/>
          <p:nvPr/>
        </p:nvSpPr>
        <p:spPr>
          <a:xfrm>
            <a:off x="1357290" y="4286256"/>
            <a:ext cx="857256" cy="92869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500034" y="5929330"/>
            <a:ext cx="8286808" cy="64294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Литературный вечер 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«И мир идет к тебе навстречу…»</a:t>
            </a:r>
            <a:endParaRPr lang="ru-RU" sz="3200" dirty="0"/>
          </a:p>
        </p:txBody>
      </p:sp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000232" y="2143116"/>
            <a:ext cx="4876281" cy="36572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71472" y="5929330"/>
            <a:ext cx="8286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Пока жюри подводило итоги конкурса, ученики </a:t>
            </a:r>
            <a:r>
              <a:rPr lang="ru-RU" dirty="0" err="1" smtClean="0"/>
              <a:t>Пейской</a:t>
            </a:r>
            <a:r>
              <a:rPr lang="ru-RU" dirty="0" smtClean="0"/>
              <a:t> школы показали фрагмент сказки А.С.Пушкина «Сказка о попе и работнике его </a:t>
            </a:r>
            <a:r>
              <a:rPr lang="ru-RU" dirty="0" err="1" smtClean="0"/>
              <a:t>Балде</a:t>
            </a:r>
            <a:r>
              <a:rPr lang="ru-RU" dirty="0" smtClean="0"/>
              <a:t>».</a:t>
            </a:r>
            <a:endParaRPr lang="ru-RU" dirty="0"/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Литературный вечер 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«И мир идет к тебе навстречу…»</a:t>
            </a:r>
            <a:endParaRPr lang="ru-RU" sz="3200" dirty="0"/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2143116"/>
            <a:ext cx="4026573" cy="3690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extBox 9"/>
          <p:cNvSpPr txBox="1"/>
          <p:nvPr/>
        </p:nvSpPr>
        <p:spPr>
          <a:xfrm>
            <a:off x="857224" y="5929330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Ребята из </a:t>
            </a:r>
            <a:r>
              <a:rPr lang="ru-RU" dirty="0" err="1" smtClean="0"/>
              <a:t>Шелаевской</a:t>
            </a:r>
            <a:r>
              <a:rPr lang="ru-RU" dirty="0" smtClean="0"/>
              <a:t> школы </a:t>
            </a:r>
            <a:r>
              <a:rPr lang="ru-RU" dirty="0" smtClean="0"/>
              <a:t>исполнили танец </a:t>
            </a:r>
            <a:r>
              <a:rPr lang="ru-RU" dirty="0" smtClean="0"/>
              <a:t>«Семечки», который вызвал общий восторг зрительного зала!</a:t>
            </a:r>
            <a:endParaRPr lang="ru-RU" dirty="0"/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Выноска-облако 8"/>
          <p:cNvSpPr/>
          <p:nvPr/>
        </p:nvSpPr>
        <p:spPr>
          <a:xfrm>
            <a:off x="2357422" y="2214554"/>
            <a:ext cx="3429024" cy="2000264"/>
          </a:xfrm>
          <a:prstGeom prst="cloud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Литературный вечер 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«И мир идет к тебе навстречу…»</a:t>
            </a:r>
            <a:endParaRPr lang="ru-RU" sz="3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85318" y="2500306"/>
            <a:ext cx="1859079" cy="23717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428868"/>
            <a:ext cx="2021036" cy="23733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2643174" y="2428868"/>
            <a:ext cx="3143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/>
              <a:t>Лирические композиции прозвучали в исполнении </a:t>
            </a:r>
            <a:r>
              <a:rPr lang="ru-RU" sz="1600" b="1" i="1" dirty="0" err="1" smtClean="0"/>
              <a:t>Конаковой</a:t>
            </a:r>
            <a:r>
              <a:rPr lang="ru-RU" sz="1600" b="1" i="1" dirty="0" smtClean="0"/>
              <a:t> Надежды, </a:t>
            </a:r>
            <a:r>
              <a:rPr lang="ru-RU" sz="1600" b="1" i="1" dirty="0" err="1" smtClean="0"/>
              <a:t>Немцевой</a:t>
            </a:r>
            <a:r>
              <a:rPr lang="ru-RU" sz="1600" b="1" i="1" dirty="0" smtClean="0"/>
              <a:t> </a:t>
            </a:r>
            <a:r>
              <a:rPr lang="ru-RU" sz="1600" b="1" i="1" dirty="0" smtClean="0"/>
              <a:t>К</a:t>
            </a:r>
            <a:r>
              <a:rPr lang="ru-RU" sz="1600" b="1" i="1" dirty="0" smtClean="0"/>
              <a:t>ристины </a:t>
            </a:r>
            <a:r>
              <a:rPr lang="ru-RU" sz="1600" b="1" i="1" dirty="0" smtClean="0"/>
              <a:t>и  </a:t>
            </a:r>
            <a:r>
              <a:rPr lang="ru-RU" sz="1600" b="1" i="1" dirty="0" err="1" smtClean="0"/>
              <a:t>Милишенко</a:t>
            </a:r>
            <a:r>
              <a:rPr lang="ru-RU" sz="1600" b="1" i="1" dirty="0" smtClean="0"/>
              <a:t> Яны.</a:t>
            </a:r>
            <a:endParaRPr lang="ru-RU" sz="1600" b="1" i="1" dirty="0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4286256"/>
            <a:ext cx="2118026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Волна 11"/>
          <p:cNvSpPr/>
          <p:nvPr/>
        </p:nvSpPr>
        <p:spPr>
          <a:xfrm>
            <a:off x="2357422" y="4286256"/>
            <a:ext cx="4286280" cy="178595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Литературный вечер 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«И мир идет к тебе навстречу…»</a:t>
            </a:r>
            <a:endParaRPr lang="ru-RU" sz="32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2143116"/>
            <a:ext cx="2786082" cy="20895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285984" y="4714884"/>
            <a:ext cx="44291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/>
              <a:t>Торжественный момент награждения  победителей и участников литературного вечера.  Елена Викторовна поздравляет победителей.</a:t>
            </a:r>
            <a:endParaRPr lang="ru-RU" sz="14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3071810"/>
            <a:ext cx="1924029" cy="14430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428868"/>
            <a:ext cx="1995499" cy="1496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40" y="4857760"/>
            <a:ext cx="2057397" cy="1543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7" cstate="print"/>
          <a:srcRect r="10000"/>
          <a:stretch>
            <a:fillRect/>
          </a:stretch>
        </p:blipFill>
        <p:spPr bwMode="auto">
          <a:xfrm>
            <a:off x="357158" y="4286256"/>
            <a:ext cx="1714511" cy="14287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Волна 8"/>
          <p:cNvSpPr/>
          <p:nvPr/>
        </p:nvSpPr>
        <p:spPr>
          <a:xfrm>
            <a:off x="3786182" y="5715016"/>
            <a:ext cx="3429024" cy="92869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00100" y="2500306"/>
            <a:ext cx="2286016" cy="30718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b45877a43c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44" y="785794"/>
            <a:ext cx="1663856" cy="1928826"/>
          </a:xfrm>
          <a:prstGeom prst="wedgeEllipseCallou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Неделя русского языка и литературы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1538" y="2786058"/>
            <a:ext cx="25717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Неделя русского языка и литературы была проведена учителями методического объединения «Словесник». </a:t>
            </a:r>
            <a:endParaRPr lang="ru-RU" dirty="0"/>
          </a:p>
        </p:txBody>
      </p:sp>
      <p:pic>
        <p:nvPicPr>
          <p:cNvPr id="6" name="Picture 4" descr="C:\Documents and Settings\Admin\Рабочий стол\фотографииимо учителей русского Новая папка\P1010518.JPG"/>
          <p:cNvPicPr>
            <a:picLocks noChangeAspect="1" noChangeArrowheads="1"/>
          </p:cNvPicPr>
          <p:nvPr/>
        </p:nvPicPr>
        <p:blipFill>
          <a:blip r:embed="rId3"/>
          <a:srcRect l="11279" t="10527" r="4132"/>
          <a:stretch>
            <a:fillRect/>
          </a:stretch>
        </p:blipFill>
        <p:spPr bwMode="auto">
          <a:xfrm>
            <a:off x="3428992" y="2285992"/>
            <a:ext cx="4190193" cy="33240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786182" y="5857892"/>
            <a:ext cx="357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</a:rPr>
              <a:t>«Всякое дело – творчески!</a:t>
            </a:r>
          </a:p>
          <a:p>
            <a:pPr algn="ctr"/>
            <a:r>
              <a:rPr lang="ru-RU" sz="1600" b="1" i="1" dirty="0" smtClean="0">
                <a:solidFill>
                  <a:srgbClr val="002060"/>
                </a:solidFill>
              </a:rPr>
              <a:t>Иначе  зачем?»</a:t>
            </a:r>
            <a:endParaRPr lang="ru-RU" sz="16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виток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Свиток</Template>
  <TotalTime>406</TotalTime>
  <Words>675</Words>
  <Application>Microsoft Office PowerPoint</Application>
  <PresentationFormat>Экран (4:3)</PresentationFormat>
  <Paragraphs>61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Свиток</vt:lpstr>
      <vt:lpstr>Неделя русского языка и литературы 16.01 – 22.01.2012г.</vt:lpstr>
      <vt:lpstr>Неделя русского языка и литературы</vt:lpstr>
      <vt:lpstr>Неделя русского языка и литературы</vt:lpstr>
      <vt:lpstr>Неделя русского языка и литературы</vt:lpstr>
      <vt:lpstr>День выразительного чтения стихов А.С.Пушкина</vt:lpstr>
      <vt:lpstr>День выразительного чтения стихов А.С.Пушкина</vt:lpstr>
      <vt:lpstr>День выразительного чтения стихов А.С.Пушкина</vt:lpstr>
      <vt:lpstr>Мое любимое стихотворение А.С.Пушкина</vt:lpstr>
      <vt:lpstr>Неделя русского языка и литературы</vt:lpstr>
      <vt:lpstr>Неделя русского языка и литературы</vt:lpstr>
      <vt:lpstr>Литературный вечер  «И мир идет к тебе навстречу…»</vt:lpstr>
      <vt:lpstr>Литературный вечер  «И мир идет к тебе навстречу…»</vt:lpstr>
      <vt:lpstr>Литературный вечер  «И мир идет к тебе навстречу…»</vt:lpstr>
      <vt:lpstr>Литературный вечер  «И мир идет к тебе навстречу…»</vt:lpstr>
      <vt:lpstr>Литературный вечер  «И мир идет к тебе навстречу…»</vt:lpstr>
      <vt:lpstr>Литературный вечер  «И мир идет к тебе навстречу…»</vt:lpstr>
      <vt:lpstr>Литературный вечер  «И мир идет к тебе навстречу…»</vt:lpstr>
      <vt:lpstr>Литературный вечер  «И мир идет к тебе навстречу…»</vt:lpstr>
      <vt:lpstr>Неделя русского языка и литературы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Александр Сергеевич Пушкин</dc:title>
  <dc:creator>Admin</dc:creator>
  <cp:lastModifiedBy>Admin</cp:lastModifiedBy>
  <cp:revision>47</cp:revision>
  <cp:lastPrinted>1601-01-01T00:00:00Z</cp:lastPrinted>
  <dcterms:created xsi:type="dcterms:W3CDTF">2012-01-15T00:56:18Z</dcterms:created>
  <dcterms:modified xsi:type="dcterms:W3CDTF">2012-02-28T10:49:28Z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